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59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5" r:id="rId9"/>
    <p:sldId id="274" r:id="rId10"/>
    <p:sldId id="275" r:id="rId11"/>
    <p:sldId id="276" r:id="rId12"/>
    <p:sldId id="277" r:id="rId13"/>
    <p:sldId id="278" r:id="rId14"/>
    <p:sldId id="313" r:id="rId15"/>
    <p:sldId id="318" r:id="rId16"/>
    <p:sldId id="324" r:id="rId17"/>
    <p:sldId id="319" r:id="rId18"/>
    <p:sldId id="320" r:id="rId19"/>
    <p:sldId id="322" r:id="rId20"/>
    <p:sldId id="294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280" r:id="rId51"/>
    <p:sldId id="314" r:id="rId52"/>
    <p:sldId id="315" r:id="rId53"/>
    <p:sldId id="316" r:id="rId54"/>
    <p:sldId id="317" r:id="rId55"/>
    <p:sldId id="264" r:id="rId56"/>
    <p:sldId id="293" r:id="rId57"/>
    <p:sldId id="303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713" autoAdjust="0"/>
  </p:normalViewPr>
  <p:slideViewPr>
    <p:cSldViewPr>
      <p:cViewPr>
        <p:scale>
          <a:sx n="71" d="100"/>
          <a:sy n="71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E423F-B3E6-4AC3-894F-5251ADE35F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8E232-5824-41DF-B7B7-B9CE38E12B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5688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Professional ethics:</a:t>
            </a:r>
            <a:r>
              <a:rPr lang="en-US" baseline="0" dirty="0" smtClean="0"/>
              <a:t> company’s rules and regulation before personal moral issues.</a:t>
            </a:r>
          </a:p>
          <a:p>
            <a:r>
              <a:rPr lang="en-US" dirty="0" smtClean="0"/>
              <a:t>I realize that there are different views of morality and we could go down a very slippery slope discussing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83CC4-6F2D-43CF-865D-8C358B1F551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5476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1A8CD-323D-481D-AAF1-29DBF5708A7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83099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B7F7B5-331F-4269-B999-13DEE7BFB06E}" type="slidenum">
              <a:rPr lang="en-US"/>
              <a:pPr/>
              <a:t>41</a:t>
            </a:fld>
            <a:endParaRPr lang="en-US" dirty="0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1C4351-D1A0-4B90-BFCD-FE8F2F4A603E}" type="slidenum">
              <a:rPr lang="en-US"/>
              <a:pPr/>
              <a:t>42</a:t>
            </a:fld>
            <a:endParaRPr lang="en-US" dirty="0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0D8E90-69BA-470A-8C4E-90826F59B62B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3918BB9-2016-42DE-8F1C-4DF6A98C4F20}" type="slidenum">
              <a:rPr lang="en-US"/>
              <a:pPr/>
              <a:t>44</a:t>
            </a:fld>
            <a:endParaRPr lang="en-US" dirty="0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DBB6D6-1B97-41C6-8426-E0A06CE11FB2}" type="slidenum">
              <a:rPr lang="en-US"/>
              <a:pPr/>
              <a:t>45</a:t>
            </a:fld>
            <a:endParaRPr lang="en-US" dirty="0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D2ADDC-35BE-4FF0-8E80-32FAC1957C0B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07AC63-DE80-453F-A01E-E71F0801B285}" type="slidenum">
              <a:rPr lang="en-US"/>
              <a:pPr/>
              <a:t>47</a:t>
            </a:fld>
            <a:endParaRPr lang="en-US" dirty="0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204D22-9FBB-4201-A6C7-AB44C10EFF6E}" type="slidenum">
              <a:rPr lang="en-US"/>
              <a:pPr/>
              <a:t>48</a:t>
            </a:fld>
            <a:endParaRPr lang="en-US" dirty="0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F0CD3D-3B58-47C1-8928-5F038CB2A202}" type="slidenum">
              <a:rPr lang="en-US"/>
              <a:pPr/>
              <a:t>49</a:t>
            </a:fld>
            <a:endParaRPr lang="en-US" dirty="0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83CC4-6F2D-43CF-865D-8C358B1F551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44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 smtClean="0"/>
              <a:t>No need for recalls, which drastically increases cost.</a:t>
            </a:r>
          </a:p>
          <a:p>
            <a:pPr lvl="2"/>
            <a:r>
              <a:rPr lang="en-US" dirty="0" smtClean="0"/>
              <a:t>Software product liability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83CC4-6F2D-43CF-865D-8C358B1F551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9719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FDBD96D-AE4F-4595-A7C7-F9674566E20F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BBE7F8-0F3B-437A-A6AE-5BE219C63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pe.org/Ethics/EthicsResources/Otherresources/whistle.html" TargetMode="External"/><Relationship Id="rId2" Type="http://schemas.openxmlformats.org/officeDocument/2006/relationships/hyperlink" Target="http://www.zdnet.com/microsoft-puts-windows-8-users-at-risk-with-missing-flash-update-700000383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thieu.bouville.name/education-ethics/Bouville-whistle-blowing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Professional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26315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Created by Kenil Bhatt, Kristen Bishop, Wasif Bokhari, Jeremy Booker, Jordan Born, John Bravo, and Davon Brown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mtClean="0"/>
              <a:t>Components</a:t>
            </a:r>
            <a:endParaRPr lang="en" dirty="0"/>
          </a:p>
        </p:txBody>
      </p:sp>
      <p:sp>
        <p:nvSpPr>
          <p:cNvPr id="83" name="Shape 8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What the company aspires to</a:t>
            </a:r>
          </a:p>
          <a:p>
            <a:endParaRPr lang="en-US" dirty="0" smtClean="0"/>
          </a:p>
          <a:p>
            <a:pPr lvl="0"/>
            <a:r>
              <a:rPr lang="en-US" dirty="0" smtClean="0"/>
              <a:t>Explains the values of the company</a:t>
            </a:r>
          </a:p>
          <a:p>
            <a:pPr lvl="1"/>
            <a:r>
              <a:rPr lang="en-US" dirty="0" smtClean="0"/>
              <a:t>procedures that the personnel can follow</a:t>
            </a:r>
          </a:p>
          <a:p>
            <a:pPr lvl="1"/>
            <a:r>
              <a:rPr lang="en-US" dirty="0" smtClean="0"/>
              <a:t>covers potential ethical issues</a:t>
            </a:r>
          </a:p>
          <a:p>
            <a:pPr lvl="1"/>
            <a:r>
              <a:rPr lang="en-US" dirty="0" smtClean="0"/>
              <a:t>procedure for handling issues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smtClean="0"/>
              <a:t>Examples of Organizations in Engineering</a:t>
            </a:r>
            <a:endParaRPr lang="en" dirty="0"/>
          </a:p>
        </p:txBody>
      </p:sp>
      <p:sp>
        <p:nvSpPr>
          <p:cNvPr id="89" name="Shape 89"/>
          <p:cNvSpPr txBox="1"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National Society of Professional Engineers</a:t>
            </a:r>
          </a:p>
          <a:p>
            <a:pPr lvl="0"/>
            <a:r>
              <a:rPr lang="en-US" dirty="0" smtClean="0"/>
              <a:t>National Society of Programmers</a:t>
            </a:r>
          </a:p>
          <a:p>
            <a:pPr lvl="0"/>
            <a:r>
              <a:rPr lang="en-US" dirty="0" smtClean="0"/>
              <a:t>International Programmers Guild</a:t>
            </a:r>
          </a:p>
          <a:p>
            <a:pPr lvl="0"/>
            <a:r>
              <a:rPr lang="en-US" dirty="0" smtClean="0"/>
              <a:t>International Software Testing Qualifications Board</a:t>
            </a:r>
          </a:p>
          <a:p>
            <a:pPr lvl="0"/>
            <a:r>
              <a:rPr lang="en-US" dirty="0" smtClean="0"/>
              <a:t>Most organizations follow the AMC's code (Association for Computing Machinery)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smtClean="0"/>
              <a:t>NSPE Code of Ethics for Engineers</a:t>
            </a:r>
            <a:endParaRPr lang="en" dirty="0"/>
          </a:p>
        </p:txBody>
      </p:sp>
      <p:sp>
        <p:nvSpPr>
          <p:cNvPr id="95" name="Shape 95"/>
          <p:cNvSpPr txBox="1"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" dirty="0" smtClean="0"/>
              <a:t>Preamble</a:t>
            </a:r>
          </a:p>
          <a:p>
            <a:pPr lvl="1"/>
            <a:r>
              <a:rPr lang="en" dirty="0" smtClean="0"/>
              <a:t>the services provided by engineers require honesty, impartiality, fairness, and equity, and must be dedicated to the protection of the public health, safety, and welfare.</a:t>
            </a:r>
          </a:p>
          <a:p>
            <a:pPr lvl="0"/>
            <a:r>
              <a:rPr lang="en" dirty="0" smtClean="0"/>
              <a:t>I.	Fundamental Canons</a:t>
            </a:r>
          </a:p>
          <a:p>
            <a:pPr lvl="1"/>
            <a:r>
              <a:rPr lang="en" dirty="0" smtClean="0"/>
              <a:t>Engineers, in the fulfillment of their professional duties, shall:</a:t>
            </a:r>
          </a:p>
          <a:p>
            <a:pPr lvl="2"/>
            <a:r>
              <a:rPr lang="en" dirty="0" smtClean="0"/>
              <a:t>Hold paramount the safety, health, and welfare of the public...</a:t>
            </a:r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" smtClean="0"/>
              <a:t>NSPE Code of Ethics for Engineers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II.	Rules of Practice</a:t>
            </a:r>
          </a:p>
          <a:p>
            <a:pPr lvl="1"/>
            <a:r>
              <a:rPr lang="en-US" dirty="0" smtClean="0"/>
              <a:t>Engineers shall hold paramount the safety, health, and welfare of the public.</a:t>
            </a:r>
          </a:p>
          <a:p>
            <a:pPr lvl="2"/>
            <a:r>
              <a:rPr lang="en-US" dirty="0" smtClean="0"/>
              <a:t>If engineers' judgment is overruled under circumstances that endanger life or property, they shall notify their employer or client and such other authority as may be appropriate.</a:t>
            </a:r>
          </a:p>
          <a:p>
            <a:r>
              <a:rPr lang="en-US" dirty="0" smtClean="0"/>
              <a:t>III.	Professional Obligations</a:t>
            </a:r>
          </a:p>
          <a:p>
            <a:pPr lvl="1"/>
            <a:r>
              <a:rPr lang="en-US" dirty="0" smtClean="0"/>
              <a:t>Engineers shall acknowledge their errors and shall not distort or alter the facts.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IEE and ACM codes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IEEE - Institute of Electrical and Electronics Engineers</a:t>
            </a:r>
          </a:p>
          <a:p>
            <a:endParaRPr lang="en-US" dirty="0" smtClean="0"/>
          </a:p>
          <a:p>
            <a:r>
              <a:rPr lang="en-US" dirty="0" smtClean="0"/>
              <a:t>ACM - Association for Computing Machinery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715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lvl="1" indent="-384048">
              <a:buSzPct val="80000"/>
              <a:buFont typeface="Wingdings 2"/>
              <a:buChar char=""/>
            </a:pPr>
            <a:r>
              <a:rPr lang="en-US" dirty="0"/>
              <a:t>Commit ourselves to the highest level of ethical and professional conduct</a:t>
            </a:r>
          </a:p>
          <a:p>
            <a:pPr marL="36576" indent="0">
              <a:buNone/>
            </a:pPr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esponsibilities </a:t>
            </a:r>
            <a:endParaRPr lang="en-US" dirty="0"/>
          </a:p>
          <a:p>
            <a:r>
              <a:rPr lang="en-US" dirty="0" smtClean="0"/>
              <a:t>Uphold </a:t>
            </a:r>
            <a:r>
              <a:rPr lang="en-US" dirty="0"/>
              <a:t>the law</a:t>
            </a:r>
          </a:p>
          <a:p>
            <a:r>
              <a:rPr lang="en-US" dirty="0" smtClean="0"/>
              <a:t> </a:t>
            </a:r>
            <a:r>
              <a:rPr lang="en-US" dirty="0"/>
              <a:t>Behave in an honest and ethical manner</a:t>
            </a:r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9302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Making the following a beneficial and respected profession</a:t>
            </a:r>
          </a:p>
          <a:p>
            <a:pPr lvl="1"/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Specification</a:t>
            </a:r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Development</a:t>
            </a:r>
          </a:p>
          <a:p>
            <a:pPr lvl="1"/>
            <a:r>
              <a:rPr lang="en-US" dirty="0" smtClean="0"/>
              <a:t>Testing and Maintenance of software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20543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Eight key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Public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and Employer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Judgment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Profession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Colleagues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69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Confidentiality</a:t>
            </a:r>
          </a:p>
          <a:p>
            <a:r>
              <a:rPr lang="en-US" dirty="0" smtClean="0"/>
              <a:t>Competence </a:t>
            </a:r>
          </a:p>
          <a:p>
            <a:r>
              <a:rPr lang="en-US" dirty="0" smtClean="0"/>
              <a:t>Intellectual </a:t>
            </a:r>
            <a:r>
              <a:rPr lang="en-US" dirty="0"/>
              <a:t>property </a:t>
            </a:r>
            <a:r>
              <a:rPr lang="en-US" dirty="0" smtClean="0"/>
              <a:t>rights</a:t>
            </a:r>
          </a:p>
          <a:p>
            <a:r>
              <a:rPr lang="en-US" dirty="0" smtClean="0"/>
              <a:t>Computer Misuse</a:t>
            </a:r>
          </a:p>
          <a:p>
            <a:endParaRPr lang="en-US" dirty="0"/>
          </a:p>
          <a:p>
            <a:pPr marL="36576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302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SECEPP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SECEPP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Software Engineering Code of Ethics and Professional Practice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International standard for Software Engineering</a:t>
            </a:r>
          </a:p>
          <a:p>
            <a:pPr lvl="1"/>
            <a:r>
              <a:rPr lang="en-US" dirty="0" smtClean="0"/>
              <a:t>Represents a moral commitment to the public</a:t>
            </a:r>
          </a:p>
          <a:p>
            <a:pPr lvl="1"/>
            <a:r>
              <a:rPr lang="en-US" dirty="0" smtClean="0"/>
              <a:t>Provides a system to resolve conflicts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6600" y="2409917"/>
            <a:ext cx="250908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848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from participants from all around the world</a:t>
            </a:r>
          </a:p>
          <a:p>
            <a:pPr lvl="1"/>
            <a:r>
              <a:rPr lang="en-US" dirty="0" smtClean="0"/>
              <a:t>US, China, Croatia, Israel, UK</a:t>
            </a:r>
            <a:endParaRPr lang="en-US" dirty="0"/>
          </a:p>
          <a:p>
            <a:r>
              <a:rPr lang="en-US" dirty="0" smtClean="0"/>
              <a:t>Supported and Adopted by both</a:t>
            </a:r>
          </a:p>
          <a:p>
            <a:pPr lvl="1"/>
            <a:r>
              <a:rPr lang="en-US" dirty="0" smtClean="0"/>
              <a:t>ACM</a:t>
            </a:r>
          </a:p>
          <a:p>
            <a:pPr lvl="1"/>
            <a:r>
              <a:rPr lang="en-US" dirty="0" smtClean="0"/>
              <a:t>IEEE Computer Society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7400" y="4798851"/>
            <a:ext cx="1322953" cy="13229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5800" y="4863762"/>
            <a:ext cx="1795844" cy="119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9150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Consists of Eight Principles</a:t>
            </a:r>
          </a:p>
          <a:p>
            <a:pPr lvl="1"/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Client and Employer</a:t>
            </a:r>
          </a:p>
          <a:p>
            <a:pPr lvl="1"/>
            <a:r>
              <a:rPr lang="en-US" dirty="0" smtClean="0"/>
              <a:t>Product</a:t>
            </a:r>
          </a:p>
          <a:p>
            <a:pPr lvl="1"/>
            <a:r>
              <a:rPr lang="en-US" dirty="0" smtClean="0"/>
              <a:t>Judgment</a:t>
            </a:r>
          </a:p>
          <a:p>
            <a:pPr lvl="1"/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Profession</a:t>
            </a:r>
          </a:p>
          <a:p>
            <a:pPr lvl="1"/>
            <a:r>
              <a:rPr lang="en-US" dirty="0" smtClean="0"/>
              <a:t>Colleagues</a:t>
            </a:r>
          </a:p>
          <a:p>
            <a:pPr lvl="1"/>
            <a:r>
              <a:rPr lang="en-US" dirty="0" smtClean="0"/>
              <a:t>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34293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</a:t>
            </a:r>
            <a:r>
              <a:rPr lang="en-US" dirty="0" smtClean="0"/>
              <a:t>ngineers shall act consistently with the public interest”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Accept responsibility for your work</a:t>
            </a:r>
          </a:p>
          <a:p>
            <a:r>
              <a:rPr lang="en-US" dirty="0" smtClean="0"/>
              <a:t>Approve software only if believed to be safe.</a:t>
            </a:r>
          </a:p>
          <a:p>
            <a:r>
              <a:rPr lang="en-US" dirty="0" smtClean="0"/>
              <a:t>Avoid deception</a:t>
            </a:r>
          </a:p>
          <a:p>
            <a:r>
              <a:rPr lang="en-US" dirty="0" smtClean="0"/>
              <a:t>Disclose potential dangers</a:t>
            </a:r>
          </a:p>
        </p:txBody>
      </p:sp>
    </p:spTree>
    <p:extLst>
      <p:ext uri="{BB962C8B-B14F-4D97-AF65-F5344CB8AC3E}">
        <p14:creationId xmlns:p14="http://schemas.microsoft.com/office/powerpoint/2010/main" xmlns="" val="2473626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and Employer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act in a manner that is in the best interests of their client and employer, consistent with t</a:t>
            </a:r>
            <a:r>
              <a:rPr lang="en-US" dirty="0" smtClean="0"/>
              <a:t>he </a:t>
            </a:r>
            <a:r>
              <a:rPr lang="en-US" dirty="0"/>
              <a:t>public </a:t>
            </a:r>
            <a:r>
              <a:rPr lang="en-US" dirty="0" smtClean="0"/>
              <a:t>interest”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Use software that is obtained only legally</a:t>
            </a:r>
          </a:p>
          <a:p>
            <a:r>
              <a:rPr lang="en-US" dirty="0" smtClean="0"/>
              <a:t>Keep confidential information private</a:t>
            </a:r>
          </a:p>
          <a:p>
            <a:r>
              <a:rPr lang="en-US" dirty="0" smtClean="0"/>
              <a:t>Report to client/employer when problematic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5709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ensure that their products and related modifications meet the highest </a:t>
            </a:r>
            <a:r>
              <a:rPr lang="en-US" dirty="0" smtClean="0"/>
              <a:t>professional </a:t>
            </a:r>
            <a:r>
              <a:rPr lang="en-US" dirty="0"/>
              <a:t>standards </a:t>
            </a:r>
            <a:r>
              <a:rPr lang="en-US" dirty="0" smtClean="0"/>
              <a:t>possible”</a:t>
            </a:r>
          </a:p>
          <a:p>
            <a:endParaRPr lang="en-US" dirty="0"/>
          </a:p>
          <a:p>
            <a:r>
              <a:rPr lang="en-US" dirty="0" smtClean="0"/>
              <a:t>Strive for highest quality and acceptable cost</a:t>
            </a:r>
          </a:p>
          <a:p>
            <a:r>
              <a:rPr lang="en-US" dirty="0" smtClean="0"/>
              <a:t>Identify and address issues</a:t>
            </a:r>
          </a:p>
          <a:p>
            <a:r>
              <a:rPr lang="en-US" dirty="0" smtClean="0"/>
              <a:t>Always provide satisfactory testing</a:t>
            </a:r>
          </a:p>
          <a:p>
            <a:r>
              <a:rPr lang="en-US" dirty="0" smtClean="0"/>
              <a:t>Treat software maintenance with the same amount of focus as new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2536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maintain integrity and independence in their professional </a:t>
            </a:r>
            <a:r>
              <a:rPr lang="en-US" dirty="0" smtClean="0"/>
              <a:t>judgment”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Only endorse documents within area of competence</a:t>
            </a:r>
          </a:p>
          <a:p>
            <a:r>
              <a:rPr lang="en-US" dirty="0" smtClean="0"/>
              <a:t>Not engage in deceptive financial practices</a:t>
            </a:r>
          </a:p>
          <a:p>
            <a:r>
              <a:rPr lang="en-US" dirty="0" smtClean="0"/>
              <a:t>Disclose conflicts of interest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6965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“</a:t>
            </a:r>
            <a:r>
              <a:rPr lang="en-US" dirty="0"/>
              <a:t>Software engineering managers and leaders shall subscribe to and promote an ethical approach to the management of software development and </a:t>
            </a:r>
            <a:r>
              <a:rPr lang="en-US" dirty="0" smtClean="0"/>
              <a:t>maintenance”</a:t>
            </a:r>
          </a:p>
          <a:p>
            <a:endParaRPr lang="en-US" dirty="0"/>
          </a:p>
          <a:p>
            <a:r>
              <a:rPr lang="en-US" dirty="0" smtClean="0"/>
              <a:t>Ensure SE are informed of these standards</a:t>
            </a:r>
          </a:p>
          <a:p>
            <a:r>
              <a:rPr lang="en-US" dirty="0" smtClean="0"/>
              <a:t>Never punish anyone expressing ethical concern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5625060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advance the integrity and reputation of the profession consistent with the public </a:t>
            </a:r>
            <a:r>
              <a:rPr lang="en-US" dirty="0" smtClean="0"/>
              <a:t>interest”</a:t>
            </a:r>
          </a:p>
          <a:p>
            <a:pPr marL="0" indent="0" algn="ctr">
              <a:buNone/>
            </a:pPr>
            <a:endParaRPr lang="en-US" b="1" dirty="0" smtClean="0"/>
          </a:p>
          <a:p>
            <a:r>
              <a:rPr lang="en-US" dirty="0" smtClean="0"/>
              <a:t>Promote public knowledge of Software Engineering</a:t>
            </a:r>
          </a:p>
          <a:p>
            <a:r>
              <a:rPr lang="en-US" dirty="0" smtClean="0"/>
              <a:t>Extend personal knowledge by participation in professional organizations</a:t>
            </a:r>
          </a:p>
          <a:p>
            <a:r>
              <a:rPr lang="en-US" dirty="0" smtClean="0"/>
              <a:t>Support others who follow this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360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Professional Ethics in </a:t>
            </a:r>
            <a:br>
              <a:rPr lang="en-US" dirty="0" smtClean="0"/>
            </a:br>
            <a:r>
              <a:rPr lang="en-US" dirty="0" smtClean="0"/>
              <a:t>Software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set of moral principles that govern a person’s behavior with each other (i.e., colleagues) and people outside of person’s profession (i.e., clients or customers.). </a:t>
            </a:r>
          </a:p>
          <a:p>
            <a:r>
              <a:rPr lang="en-US" dirty="0" smtClean="0"/>
              <a:t>Differs from Personal Ethics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1200" y="4419600"/>
            <a:ext cx="24765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0463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Colleagues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be fair to and supportive of their </a:t>
            </a:r>
            <a:r>
              <a:rPr lang="en-US" dirty="0" smtClean="0"/>
              <a:t>colleagues”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Encourage others to follow this code</a:t>
            </a:r>
          </a:p>
          <a:p>
            <a:r>
              <a:rPr lang="en-US" dirty="0" smtClean="0"/>
              <a:t>Always credit other people’s work</a:t>
            </a:r>
          </a:p>
          <a:p>
            <a:r>
              <a:rPr lang="en-US" dirty="0" smtClean="0"/>
              <a:t>Assist colleagues in development work</a:t>
            </a:r>
          </a:p>
          <a:p>
            <a:r>
              <a:rPr lang="en-US" dirty="0" smtClean="0"/>
              <a:t>Call upon help from others when working in areas with a lack of skill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1724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“Software </a:t>
            </a:r>
            <a:r>
              <a:rPr lang="en-US" dirty="0"/>
              <a:t>engineers shall participate in lifelong learning regarding the practice of their profession and shall promote an ethical approach to the practice of the </a:t>
            </a:r>
            <a:r>
              <a:rPr lang="en-US" dirty="0" smtClean="0"/>
              <a:t>profession”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Always focus on ethical applications</a:t>
            </a:r>
          </a:p>
          <a:p>
            <a:r>
              <a:rPr lang="en-US" dirty="0" smtClean="0"/>
              <a:t>Improve personal ability to create safe and reliable software</a:t>
            </a:r>
          </a:p>
          <a:p>
            <a:r>
              <a:rPr lang="en-US" dirty="0" smtClean="0"/>
              <a:t>Recognize that violations of the code are inconsistent with being a professional 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0474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Attract Employees</a:t>
            </a:r>
          </a:p>
          <a:p>
            <a:pPr lvl="1"/>
            <a:r>
              <a:rPr lang="en-US" dirty="0" smtClean="0"/>
              <a:t>Results in quality software</a:t>
            </a:r>
          </a:p>
          <a:p>
            <a:r>
              <a:rPr lang="en-US" dirty="0" smtClean="0"/>
              <a:t>Public Concern</a:t>
            </a:r>
          </a:p>
          <a:p>
            <a:pPr lvl="1"/>
            <a:r>
              <a:rPr lang="en-US" dirty="0" smtClean="0"/>
              <a:t>Leads to a dependable reputation</a:t>
            </a:r>
          </a:p>
          <a:p>
            <a:r>
              <a:rPr lang="en-US" dirty="0" smtClean="0"/>
              <a:t>Professional Image</a:t>
            </a:r>
          </a:p>
          <a:p>
            <a:pPr lvl="1"/>
            <a:r>
              <a:rPr lang="en-US" dirty="0" smtClean="0"/>
              <a:t>Gain respectability for the software you produce</a:t>
            </a:r>
          </a:p>
          <a:p>
            <a:r>
              <a:rPr lang="en-US" dirty="0" smtClean="0"/>
              <a:t>Public Trust</a:t>
            </a:r>
          </a:p>
          <a:p>
            <a:pPr lvl="1"/>
            <a:r>
              <a:rPr lang="en-US" dirty="0" smtClean="0"/>
              <a:t>Best interests are always being met</a:t>
            </a:r>
          </a:p>
          <a:p>
            <a:r>
              <a:rPr lang="en-US" dirty="0" smtClean="0"/>
              <a:t>Internal Standards</a:t>
            </a:r>
          </a:p>
          <a:p>
            <a:pPr lvl="1"/>
            <a:r>
              <a:rPr lang="en-US" dirty="0" smtClean="0"/>
              <a:t>Improve communications between management and colleagues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17298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Vulnerabilities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“Flaw in an information technology product that could allow violations of security policy”</a:t>
            </a:r>
          </a:p>
          <a:p>
            <a:r>
              <a:rPr lang="en-US" dirty="0" smtClean="0"/>
              <a:t>Anecdotal evidence - Known and patchable vulnerabilities cause majority of system intrusions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a Vulnerability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Birth, discovery, disclosure, correction, publicity, scripting, death</a:t>
            </a:r>
          </a:p>
          <a:p>
            <a:r>
              <a:rPr lang="en-US" dirty="0" smtClean="0"/>
              <a:t>Due to causal link, first 3 always in order, however after initial disclosure, 3-6 can occur in any order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86200"/>
            <a:ext cx="3886200" cy="254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Confirmed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Severity</a:t>
            </a:r>
          </a:p>
          <a:p>
            <a:r>
              <a:rPr lang="en-US" dirty="0" smtClean="0"/>
              <a:t>Windows License Logging Service could allow code execution</a:t>
            </a:r>
          </a:p>
          <a:p>
            <a:r>
              <a:rPr lang="en-US" dirty="0" smtClean="0"/>
              <a:t>Administrator accounts’ passwords don’t expire</a:t>
            </a:r>
          </a:p>
          <a:p>
            <a:r>
              <a:rPr lang="en-US" dirty="0" smtClean="0"/>
              <a:t>Microsoft Windows remote desktop protocol server private key disclosure</a:t>
            </a:r>
          </a:p>
          <a:p>
            <a:pPr lvl="1"/>
            <a:r>
              <a:rPr lang="en-US" dirty="0" smtClean="0"/>
              <a:t>Man-in-the-middle attack – read, insert, modify messages between two parties using remote desktop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Remote-Access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Password Hint stored in OS registry</a:t>
            </a:r>
          </a:p>
          <a:p>
            <a:pPr lvl="1"/>
            <a:r>
              <a:rPr lang="en-US" dirty="0" smtClean="0"/>
              <a:t>Jonathan Claudius wrote an 8-line Ruby script which decodes line in security accounts manager section of register that contains password hint</a:t>
            </a:r>
          </a:p>
          <a:p>
            <a:pPr lvl="1"/>
            <a:r>
              <a:rPr lang="en-US" dirty="0" smtClean="0"/>
              <a:t>If a hacker has remote access, they can get this password hint now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Windows 8 IE 10 Flash Player</a:t>
            </a:r>
          </a:p>
          <a:p>
            <a:pPr lvl="1"/>
            <a:r>
              <a:rPr lang="en-US" dirty="0" smtClean="0"/>
              <a:t>Aug 21, 2012 Adobe released update to Flash Player</a:t>
            </a:r>
          </a:p>
          <a:p>
            <a:pPr lvl="2"/>
            <a:r>
              <a:rPr lang="en-US" dirty="0" smtClean="0"/>
              <a:t>“vulnerabilities that could cause a crash…allow an attacker to take control of the affected system”</a:t>
            </a:r>
          </a:p>
          <a:p>
            <a:pPr lvl="1"/>
            <a:r>
              <a:rPr lang="en-US" dirty="0" smtClean="0"/>
              <a:t>Windows 7 and prior devices with automatic updates got the update automatically</a:t>
            </a:r>
          </a:p>
          <a:p>
            <a:pPr lvl="1"/>
            <a:r>
              <a:rPr lang="en-US" dirty="0" smtClean="0"/>
              <a:t>Microsoft integrated Flash Player into IE 10, not 3rd party plug-in – cannot manually update</a:t>
            </a:r>
          </a:p>
          <a:p>
            <a:pPr lvl="2"/>
            <a:r>
              <a:rPr lang="en-US" dirty="0" smtClean="0"/>
              <a:t>October 26 – “GA timeframe” fix date from Microsoft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Patch Tuesday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Monthly patching schedule, in last 2 years only 1 outside of schedule</a:t>
            </a:r>
          </a:p>
          <a:p>
            <a:r>
              <a:rPr lang="en-US" dirty="0" smtClean="0"/>
              <a:t>If Windows 8 was available all 2012 and Adobe and Microsoft didn’t change update days, 77 days of vulnerability through Sept 11</a:t>
            </a:r>
          </a:p>
          <a:p>
            <a:r>
              <a:rPr lang="en-US" dirty="0" smtClean="0"/>
              <a:t>Longest at one time 27 days when Flash updates occurred day after Patch Tuesday</a:t>
            </a:r>
          </a:p>
          <a:p>
            <a:r>
              <a:rPr lang="en-US" dirty="0" smtClean="0"/>
              <a:t>In contrast, Chrome updates same day as Adobe, sometimes ahead of Adobe patch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 Specification and Analysis</a:t>
            </a:r>
          </a:p>
          <a:p>
            <a:r>
              <a:rPr lang="en-US" dirty="0" smtClean="0"/>
              <a:t>Software Design</a:t>
            </a:r>
          </a:p>
          <a:p>
            <a:r>
              <a:rPr lang="en-US" dirty="0" smtClean="0"/>
              <a:t>Implementation and Integration</a:t>
            </a:r>
          </a:p>
          <a:p>
            <a:r>
              <a:rPr lang="en-US" dirty="0" smtClean="0"/>
              <a:t>Testing or Validation</a:t>
            </a:r>
          </a:p>
          <a:p>
            <a:r>
              <a:rPr lang="en-US" dirty="0" smtClean="0"/>
              <a:t>Deployment or Installation</a:t>
            </a:r>
          </a:p>
          <a:p>
            <a:r>
              <a:rPr lang="en-US" dirty="0" smtClean="0"/>
              <a:t>Maintenance</a:t>
            </a:r>
          </a:p>
        </p:txBody>
      </p:sp>
    </p:spTree>
    <p:extLst>
      <p:ext uri="{BB962C8B-B14F-4D97-AF65-F5344CB8AC3E}">
        <p14:creationId xmlns:p14="http://schemas.microsoft.com/office/powerpoint/2010/main" xmlns="" val="1908309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Vulnerabilities will always exist</a:t>
            </a:r>
          </a:p>
          <a:p>
            <a:r>
              <a:rPr lang="en-US" dirty="0" smtClean="0"/>
              <a:t>Ways to make them less of a problem</a:t>
            </a:r>
          </a:p>
          <a:p>
            <a:pPr lvl="1"/>
            <a:r>
              <a:rPr lang="en-US" dirty="0" smtClean="0"/>
              <a:t>Update more regularly</a:t>
            </a:r>
          </a:p>
          <a:p>
            <a:pPr lvl="1"/>
            <a:r>
              <a:rPr lang="en-US" dirty="0" smtClean="0"/>
              <a:t>Increase public knowledge</a:t>
            </a:r>
          </a:p>
          <a:p>
            <a:pPr lvl="1"/>
            <a:r>
              <a:rPr lang="en-US" dirty="0" smtClean="0"/>
              <a:t>More preventative measures by developers to find problems before hackers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WHISTLE BLOWING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Whistle Blowing?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 of disclosing unethical or illegal behavior of a company by one of its employees or former employees is called whistle blowing</a:t>
            </a:r>
          </a:p>
          <a:p>
            <a:pPr lvl="1"/>
            <a:r>
              <a:rPr lang="en-US" dirty="0" smtClean="0"/>
              <a:t>This can be classified as internal whistle blowing - where the activity is reported within the company</a:t>
            </a:r>
          </a:p>
          <a:p>
            <a:pPr lvl="1"/>
            <a:r>
              <a:rPr lang="en-US" dirty="0" smtClean="0"/>
              <a:t>Or external whistle blowing - where the activity is disclosed to the public.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Blow the Whistle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“To serve the best interest of the consumers”</a:t>
            </a:r>
          </a:p>
          <a:p>
            <a:pPr lvl="1"/>
            <a:r>
              <a:rPr lang="en-US" dirty="0" smtClean="0"/>
              <a:t>This is especially true when the safety of the public is concerned</a:t>
            </a:r>
          </a:p>
          <a:p>
            <a:pPr lvl="1"/>
            <a:r>
              <a:rPr lang="en-US" dirty="0" smtClean="0"/>
              <a:t>There have been serious moral problems that could have been prevented by whistle blowing</a:t>
            </a:r>
          </a:p>
          <a:p>
            <a:r>
              <a:rPr lang="en-US" dirty="0" smtClean="0"/>
              <a:t>“To express dissent”</a:t>
            </a:r>
          </a:p>
          <a:p>
            <a:pPr lvl="1"/>
            <a:r>
              <a:rPr lang="en-US" dirty="0" smtClean="0"/>
              <a:t>Engineers whistle blow to protest against bureaucracy within their companies.</a:t>
            </a:r>
          </a:p>
          <a:p>
            <a:pPr lvl="1"/>
            <a:r>
              <a:rPr lang="en-US" dirty="0" smtClean="0"/>
              <a:t>very small percentage of whistle blowers (at least in cases involving engineering)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Should the employee remain loyal to their company?</a:t>
            </a:r>
          </a:p>
          <a:p>
            <a:pPr lvl="1"/>
            <a:r>
              <a:rPr lang="en-US" dirty="0" smtClean="0"/>
              <a:t>“save face” for their colleagues and companies</a:t>
            </a:r>
          </a:p>
          <a:p>
            <a:pPr lvl="1"/>
            <a:r>
              <a:rPr lang="en-US" dirty="0" smtClean="0"/>
              <a:t>Whistle blowing could lead to lost of jobs and etc, especially if the activity being reported reaches the media.</a:t>
            </a:r>
          </a:p>
          <a:p>
            <a:r>
              <a:rPr lang="en-US" dirty="0" smtClean="0"/>
              <a:t>Especially when safety is involved, does the employee have an obligation to blow the whistle on their companies' activities.</a:t>
            </a:r>
          </a:p>
          <a:p>
            <a:pPr lvl="1"/>
            <a:r>
              <a:rPr lang="en-US" dirty="0" smtClean="0"/>
              <a:t>Many modern codes of engineering stress the importance of public welfare. 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Many engineering codes of conduct have also made it difficult to balance responsibility to the company and serving of public interest</a:t>
            </a:r>
          </a:p>
          <a:p>
            <a:pPr lvl="1"/>
            <a:r>
              <a:rPr lang="en-US" dirty="0" smtClean="0"/>
              <a:t>For example, the 1st American Code of Engineering (1912) only mentioned the goal of helping the public understand engineering matters</a:t>
            </a:r>
          </a:p>
          <a:p>
            <a:pPr lvl="1"/>
            <a:r>
              <a:rPr lang="en-US" dirty="0" smtClean="0"/>
              <a:t>While a more modern “Canons of Engineering Ethics of the Engineering Council for Professional Development” contained more explicit statements of the responsibility of engineers to the public.</a:t>
            </a:r>
          </a:p>
          <a:p>
            <a:r>
              <a:rPr lang="en-US" dirty="0" smtClean="0"/>
              <a:t>Is a moral idea like serving public interest worth losing ones career and losing a steady income?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Consequences of Whistle Blowing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Viewed as sneaks or cowards by colleagues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ace ostracization at the work place</a:t>
            </a:r>
          </a:p>
          <a:p>
            <a:r>
              <a:rPr lang="en-US" dirty="0" smtClean="0"/>
              <a:t>Far reaching consequences can be felt even for those that the whistle blower associates with, like family and friends.</a:t>
            </a:r>
          </a:p>
          <a:p>
            <a:pPr lvl="1"/>
            <a:r>
              <a:rPr lang="en-US" dirty="0" smtClean="0"/>
              <a:t>Disintegration of interpersonal relationships because of mental strain or financial pressure</a:t>
            </a:r>
          </a:p>
          <a:p>
            <a:r>
              <a:rPr lang="en-US" dirty="0" smtClean="0"/>
              <a:t>Reputations</a:t>
            </a:r>
          </a:p>
          <a:p>
            <a:pPr lvl="1"/>
            <a:r>
              <a:rPr lang="en-US" dirty="0" smtClean="0"/>
              <a:t>While, whistle blowing could lead into false accusations, which could tarnish the reputation of the accused, those that accuse also face the possibility of never having a job again.</a:t>
            </a:r>
          </a:p>
          <a:p>
            <a:r>
              <a:rPr lang="en-US" dirty="0" smtClean="0"/>
              <a:t>Retaliation by colleagues and employers</a:t>
            </a:r>
          </a:p>
          <a:p>
            <a:pPr lvl="1"/>
            <a:r>
              <a:rPr lang="en-US" dirty="0" smtClean="0"/>
              <a:t>It is rare for an employee to whistle blow and still keep his job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Salvador Castro</a:t>
            </a: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Medical electronic engineer in at Air-Shields Inc.</a:t>
            </a:r>
          </a:p>
          <a:p>
            <a:r>
              <a:rPr lang="en-US" dirty="0" smtClean="0"/>
              <a:t>Observed a serious flaw in one of the companies incubator that was both relatively easy and inexpensive to fix.</a:t>
            </a:r>
          </a:p>
          <a:p>
            <a:r>
              <a:rPr lang="en-US" dirty="0" smtClean="0"/>
              <a:t>Castro was fired when he attempted to notify the U.S. Food and Drug Administration</a:t>
            </a:r>
          </a:p>
          <a:p>
            <a:r>
              <a:rPr lang="en-US" dirty="0" smtClean="0"/>
              <a:t>Has only been able to find sporadic work after being fired.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Study: Walter Tamosaitis</a:t>
            </a:r>
            <a:endParaRPr 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Worked for the natures nuclear weapons cleanup company</a:t>
            </a:r>
          </a:p>
          <a:p>
            <a:r>
              <a:rPr lang="en-US" dirty="0" smtClean="0"/>
              <a:t>The project he was working on involved embedding waste into solid glass and shipping it into a dump.</a:t>
            </a:r>
          </a:p>
          <a:p>
            <a:r>
              <a:rPr lang="en-US" dirty="0" smtClean="0"/>
              <a:t>"abruptly removed from the project" after stating that the safety of the project was flawed </a:t>
            </a:r>
          </a:p>
          <a:p>
            <a:r>
              <a:rPr lang="en-US" dirty="0" smtClean="0"/>
              <a:t>Ostracized from staff meetings and he is currently relegated to a basement office</a:t>
            </a:r>
          </a:p>
          <a:p>
            <a:r>
              <a:rPr lang="en-US" dirty="0" smtClean="0"/>
              <a:t>Tamosaitis considers his reputation destroyed and managed as many as 30 in house engineers</a:t>
            </a:r>
          </a:p>
          <a:p>
            <a:r>
              <a:rPr lang="en-US" dirty="0" smtClean="0"/>
              <a:t>He holds a doctorate in systems engineering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68">
            <a:normAutofit/>
          </a:bodyPr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smtClean="0"/>
              <a:t>Is It Worth It?</a:t>
            </a:r>
            <a:endParaRPr lang="en-US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299017"/>
            <a:ext cx="8228160" cy="5004526"/>
          </a:xfrm>
          <a:ln/>
        </p:spPr>
        <p:txBody>
          <a:bodyPr/>
          <a:lstStyle/>
          <a:p>
            <a:pPr marL="388806" indent="-293764">
              <a:buSzPct val="45000"/>
              <a:buFont typeface="Wingdings" charset="2"/>
              <a:buChar char=""/>
              <a:tabLst>
                <a:tab pos="388806" algn="l"/>
                <a:tab pos="491048" algn="l"/>
                <a:tab pos="905774" algn="l"/>
                <a:tab pos="1320500" algn="l"/>
                <a:tab pos="1735226" algn="l"/>
                <a:tab pos="2149952" algn="l"/>
                <a:tab pos="2564678" algn="l"/>
                <a:tab pos="2979404" algn="l"/>
                <a:tab pos="3394131" algn="l"/>
                <a:tab pos="3808857" algn="l"/>
                <a:tab pos="4223583" algn="l"/>
                <a:tab pos="4638309" algn="l"/>
                <a:tab pos="5053035" algn="l"/>
                <a:tab pos="5467761" algn="l"/>
                <a:tab pos="5882487" algn="l"/>
                <a:tab pos="6297213" algn="l"/>
                <a:tab pos="6711939" algn="l"/>
                <a:tab pos="7126666" algn="l"/>
                <a:tab pos="7541392" algn="l"/>
                <a:tab pos="7956118" algn="l"/>
                <a:tab pos="8370844" algn="l"/>
              </a:tabLst>
            </a:pPr>
            <a:r>
              <a:rPr lang="en-US" dirty="0"/>
              <a:t>Whistle blowing is a clear dilemma in engineering</a:t>
            </a:r>
          </a:p>
          <a:p>
            <a:pPr marL="388806" indent="-293764">
              <a:buSzPct val="45000"/>
              <a:buFont typeface="Wingdings" charset="2"/>
              <a:buChar char=""/>
              <a:tabLst>
                <a:tab pos="388806" algn="l"/>
                <a:tab pos="491048" algn="l"/>
                <a:tab pos="905774" algn="l"/>
                <a:tab pos="1320500" algn="l"/>
                <a:tab pos="1735226" algn="l"/>
                <a:tab pos="2149952" algn="l"/>
                <a:tab pos="2564678" algn="l"/>
                <a:tab pos="2979404" algn="l"/>
                <a:tab pos="3394131" algn="l"/>
                <a:tab pos="3808857" algn="l"/>
                <a:tab pos="4223583" algn="l"/>
                <a:tab pos="4638309" algn="l"/>
                <a:tab pos="5053035" algn="l"/>
                <a:tab pos="5467761" algn="l"/>
                <a:tab pos="5882487" algn="l"/>
                <a:tab pos="6297213" algn="l"/>
                <a:tab pos="6711939" algn="l"/>
                <a:tab pos="7126666" algn="l"/>
                <a:tab pos="7541392" algn="l"/>
                <a:tab pos="7956118" algn="l"/>
                <a:tab pos="8370844" algn="l"/>
              </a:tabLst>
            </a:pPr>
            <a:r>
              <a:rPr lang="en-US" dirty="0"/>
              <a:t>“The technical knowledge and organizational positions of engineers enable them to detect serious moral problems that affect the public welfare”</a:t>
            </a:r>
          </a:p>
          <a:p>
            <a:pPr marL="388806" indent="-293764">
              <a:buSzPct val="45000"/>
              <a:buFont typeface="Wingdings" charset="2"/>
              <a:buChar char=""/>
              <a:tabLst>
                <a:tab pos="388806" algn="l"/>
                <a:tab pos="491048" algn="l"/>
                <a:tab pos="905774" algn="l"/>
                <a:tab pos="1320500" algn="l"/>
                <a:tab pos="1735226" algn="l"/>
                <a:tab pos="2149952" algn="l"/>
                <a:tab pos="2564678" algn="l"/>
                <a:tab pos="2979404" algn="l"/>
                <a:tab pos="3394131" algn="l"/>
                <a:tab pos="3808857" algn="l"/>
                <a:tab pos="4223583" algn="l"/>
                <a:tab pos="4638309" algn="l"/>
                <a:tab pos="5053035" algn="l"/>
                <a:tab pos="5467761" algn="l"/>
                <a:tab pos="5882487" algn="l"/>
                <a:tab pos="6297213" algn="l"/>
                <a:tab pos="6711939" algn="l"/>
                <a:tab pos="7126666" algn="l"/>
                <a:tab pos="7541392" algn="l"/>
                <a:tab pos="7956118" algn="l"/>
                <a:tab pos="8370844" algn="l"/>
              </a:tabLst>
            </a:pPr>
            <a:r>
              <a:rPr lang="en-US" dirty="0"/>
              <a:t>The dilemma that engineers face is remaining loyal to their company or losing an, arguably, steady income/career to serve the public.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Ethics in </a:t>
            </a:r>
            <a:br>
              <a:rPr lang="en-US" dirty="0" smtClean="0"/>
            </a:br>
            <a:r>
              <a:rPr lang="en-US" dirty="0" smtClean="0"/>
              <a:t>Software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software range from personal calculators to powerful X-ray scanners.</a:t>
            </a:r>
          </a:p>
          <a:p>
            <a:r>
              <a:rPr lang="en-US" dirty="0" smtClean="0"/>
              <a:t>Quality of the Software</a:t>
            </a:r>
          </a:p>
          <a:p>
            <a:pPr lvl="1"/>
            <a:r>
              <a:rPr lang="en-US" dirty="0" smtClean="0"/>
              <a:t>Safety</a:t>
            </a:r>
          </a:p>
          <a:p>
            <a:r>
              <a:rPr lang="en-US" dirty="0" smtClean="0"/>
              <a:t>Development cost</a:t>
            </a:r>
          </a:p>
          <a:p>
            <a:pPr lvl="1"/>
            <a:r>
              <a:rPr lang="en-US" dirty="0" smtClean="0"/>
              <a:t>Time it takes to hit market</a:t>
            </a:r>
          </a:p>
          <a:p>
            <a:r>
              <a:rPr lang="en-US" dirty="0" smtClean="0"/>
              <a:t>Ease of use</a:t>
            </a:r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3860" y="2969260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28678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Conclusion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Development</a:t>
            </a:r>
          </a:p>
          <a:p>
            <a:pPr lvl="1"/>
            <a:r>
              <a:rPr lang="en-US" dirty="0"/>
              <a:t>Important factors in Software Development are how safe the software is, the cost of development, and its ease of use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Professional Codes Across Disciplines</a:t>
            </a:r>
          </a:p>
          <a:p>
            <a:pPr lvl="1"/>
            <a:r>
              <a:rPr lang="en-US" dirty="0" smtClean="0"/>
              <a:t>Explains the values of the company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SECEPP</a:t>
            </a:r>
          </a:p>
          <a:p>
            <a:pPr lvl="1"/>
            <a:r>
              <a:rPr lang="en-US" dirty="0" smtClean="0"/>
              <a:t>Is the international standard for software engineering</a:t>
            </a:r>
          </a:p>
          <a:p>
            <a:r>
              <a:rPr lang="en-US" dirty="0" smtClean="0"/>
              <a:t>Windows Vulnerabilities</a:t>
            </a:r>
          </a:p>
          <a:p>
            <a:pPr lvl="1"/>
            <a:r>
              <a:rPr lang="en-US" dirty="0" smtClean="0"/>
              <a:t>Vulnerabilities are defined as a </a:t>
            </a:r>
            <a:r>
              <a:rPr lang="en-US" dirty="0"/>
              <a:t>“flaw in an information technology product that could allow violations of security policy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They will always exist, but there are ways to minimize the problem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Whistle Blowing</a:t>
            </a:r>
          </a:p>
          <a:p>
            <a:pPr lvl="1"/>
            <a:r>
              <a:rPr lang="en-US" dirty="0"/>
              <a:t>disclosing unethical or illegal behavior of a company by one of its employees or former </a:t>
            </a:r>
            <a:r>
              <a:rPr lang="en-US" dirty="0" smtClean="0"/>
              <a:t>employees</a:t>
            </a:r>
          </a:p>
          <a:p>
            <a:pPr lvl="1"/>
            <a:r>
              <a:rPr lang="en-US" dirty="0"/>
              <a:t>can lead to being ostracized at the work place, loss of interpersonal relationships, loss reputation, and even losing one’s job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Your </a:t>
            </a:r>
            <a:r>
              <a:rPr lang="en-US" dirty="0"/>
              <a:t>in a situation where the company risks losing millions all because you found a major error in something.</a:t>
            </a:r>
          </a:p>
          <a:p>
            <a:pPr lvl="0"/>
            <a:r>
              <a:rPr lang="en-US" dirty="0"/>
              <a:t>However, your boss said that the matter would be resolved after it is released</a:t>
            </a:r>
          </a:p>
          <a:p>
            <a:r>
              <a:rPr lang="en-US" dirty="0"/>
              <a:t>Would you do the morally right thing and risk losing your job, reputation, and future employment, or would you keep your mouth shut and resolve the problem later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http://www.ibm.com/developerworks/rational/library/may06/pollice/index.html</a:t>
            </a:r>
          </a:p>
          <a:p>
            <a:r>
              <a:rPr lang="en-US" dirty="0" smtClean="0"/>
              <a:t>Dr. Klaus Mueller, Presentation on Professional Ethics in Computer Science.</a:t>
            </a:r>
          </a:p>
          <a:p>
            <a:r>
              <a:rPr lang="en-IE" dirty="0" smtClean="0"/>
              <a:t>IEEE-CS/ACM Software Engineering Code of Ethics and Professional Practice</a:t>
            </a:r>
            <a:r>
              <a:rPr lang="en-US" dirty="0" smtClean="0"/>
              <a:t> http://www.computer.org/tab/seprof/code.htm</a:t>
            </a:r>
          </a:p>
          <a:p>
            <a:pPr lvl="0"/>
            <a:r>
              <a:rPr lang="en" dirty="0" smtClean="0"/>
              <a:t>http://www.napusa.org/pcoe.php</a:t>
            </a:r>
          </a:p>
          <a:p>
            <a:pPr lvl="0"/>
            <a:r>
              <a:rPr lang="en" dirty="0" smtClean="0"/>
              <a:t>http://www.nspe.org/Ethics/CodeofEthics/index.html</a:t>
            </a:r>
          </a:p>
          <a:p>
            <a:pPr lvl="0"/>
            <a:r>
              <a:rPr lang="en" dirty="0" smtClean="0"/>
              <a:t>https://engineering.purdue.edu/MSE/Academics/Undergrad/ethics.pdf</a:t>
            </a:r>
          </a:p>
          <a:p>
            <a:pPr lvl="0"/>
            <a:r>
              <a:rPr lang="en" dirty="0" smtClean="0"/>
              <a:t>http://www.seas.upenn.edu/undergraduate/pdf/NSPECodeofEthics.pdf</a:t>
            </a:r>
          </a:p>
          <a:p>
            <a:pPr lvl="0"/>
            <a:r>
              <a:rPr lang="en" dirty="0" smtClean="0"/>
              <a:t>http://www.ehow.com/facts_5490008_purpose-code-ethics.html</a:t>
            </a:r>
          </a:p>
          <a:p>
            <a:pPr lvl="0"/>
            <a:r>
              <a:rPr lang="en" dirty="0" smtClean="0"/>
              <a:t>http://www.wisegeek.com/what-is-a-code-of-ethics.htm</a:t>
            </a:r>
          </a:p>
          <a:p>
            <a:pPr lvl="0"/>
            <a:r>
              <a:rPr lang="en-US" dirty="0"/>
              <a:t>http://www.cs.toronto.edu/~sme/CSC340F/slides/tutorial-ethics.pdf</a:t>
            </a:r>
            <a:endParaRPr lang="en-IE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http://csciwww.etsu.edu/gotterbarn/secepp/default.asp</a:t>
            </a:r>
          </a:p>
          <a:p>
            <a:r>
              <a:rPr lang="en-US" dirty="0" smtClean="0"/>
              <a:t>http://csciwww.etsu.edu/gotterbarn/secepp/page.asp?Name=History</a:t>
            </a:r>
          </a:p>
          <a:p>
            <a:r>
              <a:rPr lang="en-US" dirty="0" smtClean="0"/>
              <a:t>http://csciwww.etsu.edu/gotterbarn/secepp/organizations.asp</a:t>
            </a:r>
          </a:p>
          <a:p>
            <a:r>
              <a:rPr lang="en-US" dirty="0" smtClean="0"/>
              <a:t>http://csciwww.etsu.edu/gotterbarn/secepp/page.asp?Name=Code</a:t>
            </a:r>
          </a:p>
          <a:p>
            <a:r>
              <a:rPr lang="en-US" dirty="0" smtClean="0"/>
              <a:t>http://cs.txstate.edu/~ch04/webtest/teaching/courses/2315/lectures/prof-ethics-general-portrait.pdf</a:t>
            </a:r>
          </a:p>
          <a:p>
            <a:r>
              <a:rPr lang="en-US" dirty="0" smtClean="0"/>
              <a:t>http://csciwww.etsu.edu/gotterbarn/secepp/images/newLogo.gif</a:t>
            </a:r>
          </a:p>
          <a:p>
            <a:r>
              <a:rPr lang="en-US" dirty="0" smtClean="0"/>
              <a:t>http://upload.wikimedia.org/wikipedia/en/1/19/Association_for_Computing_Machinery_logo.png</a:t>
            </a:r>
          </a:p>
          <a:p>
            <a:r>
              <a:rPr lang="en-US" dirty="0" smtClean="0"/>
              <a:t>http://www.cse.fau.edu/ictai2011/links/computer.gif</a:t>
            </a:r>
          </a:p>
          <a:p>
            <a:r>
              <a:rPr lang="en-US" dirty="0" smtClean="0"/>
              <a:t>http://www.acm.org/about/se-code</a:t>
            </a:r>
          </a:p>
          <a:p>
            <a:r>
              <a:rPr lang="en-US" dirty="0" smtClean="0"/>
              <a:t>http://www.ieee.org/about/corporate/governance/p7-8.html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38940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http://www.cs.umd.edu/~waa/pubs/Windows_of_Vulnerability.pdf</a:t>
            </a:r>
          </a:p>
          <a:p>
            <a:r>
              <a:rPr lang="en-US" dirty="0" smtClean="0"/>
              <a:t>http://www.oit.umn.edu/prod/groups/oit/@pub/@oit/@web/@security/documents/content/oit_content_248401.pdf</a:t>
            </a:r>
          </a:p>
          <a:p>
            <a:r>
              <a:rPr lang="en-US" dirty="0" smtClean="0"/>
              <a:t>http://www.zdnet.com/microsoft-puts-windows-8-users-at-risk-with-missing-flash-update-7000003834/</a:t>
            </a:r>
            <a:endParaRPr lang="en-US" dirty="0" smtClean="0">
              <a:hlinkClick r:id="rId2"/>
            </a:endParaRPr>
          </a:p>
          <a:p>
            <a:r>
              <a:rPr lang="en-US" dirty="0" smtClean="0"/>
              <a:t>http://www.pcworld.com/article/262045/adobe_admits_flash_exploits_threaten_windows_8.html</a:t>
            </a:r>
          </a:p>
          <a:p>
            <a:r>
              <a:rPr lang="en-US" dirty="0" smtClean="0"/>
              <a:t>http://arstechnica.com/security/2012/08/windows-8-password-hints/</a:t>
            </a:r>
          </a:p>
          <a:p>
            <a:r>
              <a:rPr lang="en-US" dirty="0" smtClean="0"/>
              <a:t>http://www.nspe.org/Ethics/EthicsResources/Otherresources/whistle.html</a:t>
            </a:r>
            <a:endParaRPr lang="en-US" dirty="0" smtClean="0">
              <a:hlinkClick r:id="rId3"/>
            </a:endParaRPr>
          </a:p>
          <a:p>
            <a:r>
              <a:rPr lang="en-US" dirty="0" smtClean="0"/>
              <a:t> http://ethics.iit.edu/publication/WhistleBlowing_Peterson1.pdf.</a:t>
            </a:r>
          </a:p>
          <a:p>
            <a:r>
              <a:rPr lang="en-US" dirty="0" smtClean="0"/>
              <a:t> http://mathieu.bouville.name/education-ethics/Bouville-whistle-blowing.pdf</a:t>
            </a:r>
            <a:endParaRPr lang="en-US" dirty="0" smtClean="0">
              <a:hlinkClick r:id="rId4"/>
            </a:endParaRPr>
          </a:p>
          <a:p>
            <a:r>
              <a:rPr lang="en-US" dirty="0" smtClean="0"/>
              <a:t>http://spectrum.ieee.org/at-work/tech-careers/the-whistleblowers-dilemma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and remove bugs from the software at early stage of development process.</a:t>
            </a:r>
          </a:p>
          <a:p>
            <a:pPr lvl="1"/>
            <a:r>
              <a:rPr lang="en-US" dirty="0" smtClean="0"/>
              <a:t>Safer and Efficient</a:t>
            </a:r>
          </a:p>
          <a:p>
            <a:pPr lvl="1"/>
            <a:r>
              <a:rPr lang="en-US" dirty="0" smtClean="0"/>
              <a:t>Saves Money</a:t>
            </a:r>
          </a:p>
          <a:p>
            <a:r>
              <a:rPr lang="en-US" dirty="0" smtClean="0"/>
              <a:t>Software Testing</a:t>
            </a:r>
          </a:p>
          <a:p>
            <a:pPr lvl="1"/>
            <a:r>
              <a:rPr lang="en-US" dirty="0" smtClean="0"/>
              <a:t>Dynamic, Static, Integration, System, and User acceptance.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624823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Quality Assurance(QA)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Dynamic Testing</a:t>
            </a:r>
          </a:p>
          <a:p>
            <a:pPr lvl="1"/>
            <a:r>
              <a:rPr lang="en-US" dirty="0" smtClean="0"/>
              <a:t>Black-box: Tester has no knowledge of the code.</a:t>
            </a:r>
          </a:p>
          <a:p>
            <a:pPr lvl="1"/>
            <a:r>
              <a:rPr lang="en-US" dirty="0" smtClean="0"/>
              <a:t>White-box: Tester has knowledge of the code.</a:t>
            </a:r>
          </a:p>
          <a:p>
            <a:r>
              <a:rPr lang="en-US" dirty="0" smtClean="0"/>
              <a:t>Statics Testing: Manual checking</a:t>
            </a:r>
          </a:p>
          <a:p>
            <a:r>
              <a:rPr lang="en-US" dirty="0" smtClean="0"/>
              <a:t>Integration Testing: code integration with subsystem.</a:t>
            </a:r>
          </a:p>
          <a:p>
            <a:r>
              <a:rPr lang="en-US" dirty="0" smtClean="0"/>
              <a:t>System Testing: Entire System is tested.</a:t>
            </a:r>
          </a:p>
          <a:p>
            <a:r>
              <a:rPr lang="en-US" dirty="0" smtClean="0"/>
              <a:t>User-Acceptance: Tested by independent users.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90640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 smtClean="0"/>
              <a:t>Professional Codes Across Disciplines</a:t>
            </a:r>
            <a:endParaRPr lang="en" dirty="0"/>
          </a:p>
        </p:txBody>
      </p:sp>
      <p:sp>
        <p:nvSpPr>
          <p:cNvPr id="71" name="Shape 71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mtClean="0"/>
              <a:t>Why?</a:t>
            </a:r>
            <a:endParaRPr lang="en" dirty="0"/>
          </a:p>
        </p:txBody>
      </p:sp>
      <p:sp>
        <p:nvSpPr>
          <p:cNvPr id="77" name="Shape 7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Reinforces the moral principles</a:t>
            </a:r>
          </a:p>
          <a:p>
            <a:pPr lvl="0"/>
            <a:r>
              <a:rPr lang="en-US" dirty="0" smtClean="0"/>
              <a:t>Commitment of an organization</a:t>
            </a:r>
          </a:p>
          <a:p>
            <a:pPr lvl="0"/>
            <a:r>
              <a:rPr lang="en-US" dirty="0" smtClean="0"/>
              <a:t>Lays out acceptable and responsible behavior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582</TotalTime>
  <Words>2164</Words>
  <Application>Microsoft Office PowerPoint</Application>
  <PresentationFormat>On-screen Show (4:3)</PresentationFormat>
  <Paragraphs>339</Paragraphs>
  <Slides>57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Technic</vt:lpstr>
      <vt:lpstr>Professional Ethics</vt:lpstr>
      <vt:lpstr>Software Development</vt:lpstr>
      <vt:lpstr>Professional Ethics in  Software Development</vt:lpstr>
      <vt:lpstr>Software Development Process</vt:lpstr>
      <vt:lpstr>Impact of Ethics in  Software Development</vt:lpstr>
      <vt:lpstr>Software Quality Assurance</vt:lpstr>
      <vt:lpstr>Software Quality Assurance(QA)</vt:lpstr>
      <vt:lpstr>Professional Codes Across Disciplines</vt:lpstr>
      <vt:lpstr>Why?</vt:lpstr>
      <vt:lpstr>Components</vt:lpstr>
      <vt:lpstr>Examples of Organizations in Engineering</vt:lpstr>
      <vt:lpstr>NSPE Code of Ethics for Engineers</vt:lpstr>
      <vt:lpstr>NSPE Code of Ethics for Engineers</vt:lpstr>
      <vt:lpstr>IEE and ACM codes</vt:lpstr>
      <vt:lpstr>Definition</vt:lpstr>
      <vt:lpstr>Professionalism</vt:lpstr>
      <vt:lpstr>Introduction</vt:lpstr>
      <vt:lpstr>Eight key principles </vt:lpstr>
      <vt:lpstr>Areas of concern</vt:lpstr>
      <vt:lpstr>SECEPP</vt:lpstr>
      <vt:lpstr>SECEPP</vt:lpstr>
      <vt:lpstr>History</vt:lpstr>
      <vt:lpstr>The Code</vt:lpstr>
      <vt:lpstr>Public</vt:lpstr>
      <vt:lpstr>Client and Employer</vt:lpstr>
      <vt:lpstr>Product</vt:lpstr>
      <vt:lpstr>Judgment</vt:lpstr>
      <vt:lpstr>Management</vt:lpstr>
      <vt:lpstr>Profession</vt:lpstr>
      <vt:lpstr>Colleagues</vt:lpstr>
      <vt:lpstr>Self</vt:lpstr>
      <vt:lpstr>Overall Benefits</vt:lpstr>
      <vt:lpstr>Windows Vulnerabilities</vt:lpstr>
      <vt:lpstr>Vulnerability</vt:lpstr>
      <vt:lpstr>States of a Vulnerability</vt:lpstr>
      <vt:lpstr>Confirmed Examples</vt:lpstr>
      <vt:lpstr>Remote-Access Password</vt:lpstr>
      <vt:lpstr>Problems Today</vt:lpstr>
      <vt:lpstr>Patch Tuesday</vt:lpstr>
      <vt:lpstr>Fix the Problem?</vt:lpstr>
      <vt:lpstr>WHISTLE BLOWING </vt:lpstr>
      <vt:lpstr>Whistle Blowing?</vt:lpstr>
      <vt:lpstr>Why Blow the Whistle</vt:lpstr>
      <vt:lpstr>Dilemma</vt:lpstr>
      <vt:lpstr>Dilemma</vt:lpstr>
      <vt:lpstr>Consequences of Whistle Blowing</vt:lpstr>
      <vt:lpstr>Case Study: Salvador Castro</vt:lpstr>
      <vt:lpstr>Case Study: Walter Tamosaitis</vt:lpstr>
      <vt:lpstr>Is It Worth It?</vt:lpstr>
      <vt:lpstr>Conclusion</vt:lpstr>
      <vt:lpstr>Review</vt:lpstr>
      <vt:lpstr>Review</vt:lpstr>
      <vt:lpstr>Review</vt:lpstr>
      <vt:lpstr>Discussion Question</vt:lpstr>
      <vt:lpstr>Citations</vt:lpstr>
      <vt:lpstr>Citations</vt:lpstr>
      <vt:lpstr>Citations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Ethics</dc:title>
  <dc:creator>Davon Brown</dc:creator>
  <cp:lastModifiedBy>Davon Brown</cp:lastModifiedBy>
  <cp:revision>39</cp:revision>
  <dcterms:created xsi:type="dcterms:W3CDTF">2012-09-16T15:12:31Z</dcterms:created>
  <dcterms:modified xsi:type="dcterms:W3CDTF">2012-09-17T15:23:03Z</dcterms:modified>
</cp:coreProperties>
</file>